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4"/>
  </p:notesMasterIdLst>
  <p:sldIdLst>
    <p:sldId id="256" r:id="rId2"/>
    <p:sldId id="257" r:id="rId3"/>
    <p:sldId id="258" r:id="rId4"/>
    <p:sldId id="274" r:id="rId5"/>
    <p:sldId id="262" r:id="rId6"/>
    <p:sldId id="273" r:id="rId7"/>
    <p:sldId id="275" r:id="rId8"/>
    <p:sldId id="266" r:id="rId9"/>
    <p:sldId id="276" r:id="rId10"/>
    <p:sldId id="271" r:id="rId11"/>
    <p:sldId id="270" r:id="rId12"/>
    <p:sldId id="278" r:id="rId13"/>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5357" autoAdjust="0"/>
  </p:normalViewPr>
  <p:slideViewPr>
    <p:cSldViewPr>
      <p:cViewPr varScale="1">
        <p:scale>
          <a:sx n="61" d="100"/>
          <a:sy n="61" d="100"/>
        </p:scale>
        <p:origin x="-241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5A7366ED-DA1A-42DE-AEB0-3AA6E0418E47}" type="datetimeFigureOut">
              <a:rPr lang="en-US" smtClean="0"/>
              <a:t>3/28/2014</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50E75E64-E56C-4894-9622-EC4FF40E4BE1}" type="slidenum">
              <a:rPr lang="en-US" smtClean="0"/>
              <a:t>‹#›</a:t>
            </a:fld>
            <a:endParaRPr lang="en-US" dirty="0"/>
          </a:p>
        </p:txBody>
      </p:sp>
    </p:spTree>
    <p:extLst>
      <p:ext uri="{BB962C8B-B14F-4D97-AF65-F5344CB8AC3E}">
        <p14:creationId xmlns:p14="http://schemas.microsoft.com/office/powerpoint/2010/main" val="2579729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a:t>
            </a:r>
            <a:r>
              <a:rPr lang="en-US" baseline="0" dirty="0" smtClean="0"/>
              <a:t> my name is Amber LaFountain, and I am the Project Archivist for the Private Practices, Public Health project at the Center for the History of Medicine at Harvard Medical School.  </a:t>
            </a:r>
          </a:p>
          <a:p>
            <a:endParaRPr lang="en-US" baseline="0" dirty="0" smtClean="0"/>
          </a:p>
          <a:p>
            <a:r>
              <a:rPr lang="en-US" baseline="0" dirty="0" smtClean="0"/>
              <a:t>The focus of my project at the Center has been to work within our existing access policies to find ways to better communicate the access decision-making process to researchers through description, and to better provide the context researchers need in order to apply to an Access Board for access to our restricted items.</a:t>
            </a:r>
          </a:p>
          <a:p>
            <a:endParaRPr lang="en-US" baseline="0" dirty="0" smtClean="0"/>
          </a:p>
          <a:p>
            <a:r>
              <a:rPr lang="en-US" baseline="0" dirty="0" smtClean="0"/>
              <a:t>I’m going to talk today about processing manuscript collections with multiple privacy and confidentiality concerns, and the sources of information that processors will find helpful in understanding (or potentially developing) access policies.</a:t>
            </a:r>
            <a:endParaRPr lang="en-US" dirty="0"/>
          </a:p>
        </p:txBody>
      </p:sp>
      <p:sp>
        <p:nvSpPr>
          <p:cNvPr id="4" name="Slide Number Placeholder 3"/>
          <p:cNvSpPr>
            <a:spLocks noGrp="1"/>
          </p:cNvSpPr>
          <p:nvPr>
            <p:ph type="sldNum" sz="quarter" idx="10"/>
          </p:nvPr>
        </p:nvSpPr>
        <p:spPr/>
        <p:txBody>
          <a:bodyPr/>
          <a:lstStyle/>
          <a:p>
            <a:fld id="{50E75E64-E56C-4894-9622-EC4FF40E4BE1}" type="slidenum">
              <a:rPr lang="en-US" smtClean="0"/>
              <a:t>1</a:t>
            </a:fld>
            <a:endParaRPr lang="en-US" dirty="0"/>
          </a:p>
        </p:txBody>
      </p:sp>
    </p:spTree>
    <p:extLst>
      <p:ext uri="{BB962C8B-B14F-4D97-AF65-F5344CB8AC3E}">
        <p14:creationId xmlns:p14="http://schemas.microsoft.com/office/powerpoint/2010/main" val="19047488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several ways that we can make</a:t>
            </a:r>
            <a:r>
              <a:rPr lang="en-US" baseline="0" dirty="0" smtClean="0"/>
              <a:t> the research experience easier for the researcher if they’re interested in accessing restricted records.  </a:t>
            </a:r>
          </a:p>
          <a:p>
            <a:endParaRPr lang="en-US" baseline="0" dirty="0" smtClean="0"/>
          </a:p>
          <a:p>
            <a:r>
              <a:rPr lang="en-US" baseline="0" dirty="0" smtClean="0"/>
              <a:t>At the Center, we provide access to restricted records through a neutral Access Board.  The researcher applies for access and if approved, he or she is given access to restricted records.</a:t>
            </a:r>
          </a:p>
          <a:p>
            <a:endParaRPr lang="en-US" baseline="0" dirty="0" smtClean="0"/>
          </a:p>
          <a:p>
            <a:r>
              <a:rPr lang="en-US" baseline="0" dirty="0" smtClean="0"/>
              <a:t>Because applying for Access Board approval can be a lengthy process, we try to make it easier for the researcher and Public Services staff by providing access notes at the collection- and series-levels in the finding aid, and collection-level notes in the collection’s MARC record, detailing the types of restrictions present and how inquire about access.</a:t>
            </a:r>
            <a:r>
              <a:rPr lang="en-US" baseline="0" dirty="0"/>
              <a:t> </a:t>
            </a:r>
            <a:r>
              <a:rPr lang="en-US" baseline="0" dirty="0" smtClean="0"/>
              <a:t> As a part of my project, we have also just begun providing folder-level access notes for restricted folders, so as to provide more information about the types of restrictions that are in the folder (such as patient records, Harvard University records, student records, or personnel records).  Researchers will then be able to use this information to determine whether they will actually need to apply for access for the purposes of their research.</a:t>
            </a:r>
          </a:p>
        </p:txBody>
      </p:sp>
      <p:sp>
        <p:nvSpPr>
          <p:cNvPr id="4" name="Slide Number Placeholder 3"/>
          <p:cNvSpPr>
            <a:spLocks noGrp="1"/>
          </p:cNvSpPr>
          <p:nvPr>
            <p:ph type="sldNum" sz="quarter" idx="10"/>
          </p:nvPr>
        </p:nvSpPr>
        <p:spPr/>
        <p:txBody>
          <a:bodyPr/>
          <a:lstStyle/>
          <a:p>
            <a:fld id="{50E75E64-E56C-4894-9622-EC4FF40E4BE1}" type="slidenum">
              <a:rPr lang="en-US" smtClean="0"/>
              <a:t>10</a:t>
            </a:fld>
            <a:endParaRPr lang="en-US" dirty="0"/>
          </a:p>
        </p:txBody>
      </p:sp>
    </p:spTree>
    <p:extLst>
      <p:ext uri="{BB962C8B-B14F-4D97-AF65-F5344CB8AC3E}">
        <p14:creationId xmlns:p14="http://schemas.microsoft.com/office/powerpoint/2010/main" val="3636951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a:t>
            </a:r>
            <a:r>
              <a:rPr lang="en-US" baseline="0" dirty="0" smtClean="0"/>
              <a:t> there will always be grey areas, even with an access policy for guidance.  It’s important to document decisions and apply access policies consistently.  This will streamline decision-making and also help justify your decisions should the need arise.</a:t>
            </a:r>
            <a:endParaRPr lang="en-US" dirty="0" smtClean="0"/>
          </a:p>
          <a:p>
            <a:endParaRPr lang="en-US" dirty="0" smtClean="0"/>
          </a:p>
          <a:p>
            <a:pPr defTabSz="929579">
              <a:defRPr/>
            </a:pPr>
            <a:r>
              <a:rPr lang="en-US" dirty="0" smtClean="0"/>
              <a:t>You</a:t>
            </a:r>
            <a:r>
              <a:rPr lang="en-US" baseline="0" dirty="0" smtClean="0"/>
              <a:t> want to make sure you’re using the same policies for similar types of records, and y</a:t>
            </a:r>
            <a:r>
              <a:rPr lang="en-US" dirty="0" smtClean="0"/>
              <a:t>ou also don’t want to have</a:t>
            </a:r>
            <a:r>
              <a:rPr lang="en-US" baseline="0" dirty="0" smtClean="0"/>
              <a:t> to repeat your difficult and lengthy decisions --- it’s best to use relevant previous judgments as precedent for future decisions. </a:t>
            </a:r>
          </a:p>
          <a:p>
            <a:endParaRPr lang="en-US" baseline="0" dirty="0" smtClean="0"/>
          </a:p>
          <a:p>
            <a:r>
              <a:rPr lang="en-US" baseline="0" dirty="0" smtClean="0"/>
              <a:t>At the Center, we place a statement in the collection’s processing plan detailing the types of sensitive information that we expect to find, and our plans for restricting that information (example 1).  --As a side note, we’re happy to provide full examples of our collection processing plans on request-- As I mentioned in the previous slide, we also make collection-, series-, and folder-level access notes after processing is completed, concerning the restriction decisions that were made.  </a:t>
            </a:r>
          </a:p>
          <a:p>
            <a:endParaRPr lang="en-US" baseline="0" dirty="0" smtClean="0"/>
          </a:p>
          <a:p>
            <a:r>
              <a:rPr lang="en-US" baseline="0" dirty="0" smtClean="0"/>
              <a:t>In my current project at the Center, we’ve also been keeping track of our restrictions decisions at the collection level in our metrics database, as an additional point of documentation (example 2).  </a:t>
            </a:r>
          </a:p>
        </p:txBody>
      </p:sp>
      <p:sp>
        <p:nvSpPr>
          <p:cNvPr id="4" name="Slide Number Placeholder 3"/>
          <p:cNvSpPr>
            <a:spLocks noGrp="1"/>
          </p:cNvSpPr>
          <p:nvPr>
            <p:ph type="sldNum" sz="quarter" idx="10"/>
          </p:nvPr>
        </p:nvSpPr>
        <p:spPr/>
        <p:txBody>
          <a:bodyPr/>
          <a:lstStyle/>
          <a:p>
            <a:fld id="{50E75E64-E56C-4894-9622-EC4FF40E4BE1}" type="slidenum">
              <a:rPr lang="en-US" smtClean="0"/>
              <a:t>11</a:t>
            </a:fld>
            <a:endParaRPr lang="en-US" dirty="0"/>
          </a:p>
        </p:txBody>
      </p:sp>
    </p:spTree>
    <p:extLst>
      <p:ext uri="{BB962C8B-B14F-4D97-AF65-F5344CB8AC3E}">
        <p14:creationId xmlns:p14="http://schemas.microsoft.com/office/powerpoint/2010/main" val="5804257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Here are the links that I referenced during the presentation.  We are also happy to provide full-length examples of the Center’s collection-processing plans, upon request.</a:t>
            </a:r>
          </a:p>
          <a:p>
            <a:endParaRPr lang="en-US" baseline="0" dirty="0" smtClean="0"/>
          </a:p>
          <a:p>
            <a:r>
              <a:rPr lang="en-US" baseline="0" smtClean="0"/>
              <a:t>Thank you!</a:t>
            </a:r>
            <a:endParaRPr lang="en-US" dirty="0" smtClean="0"/>
          </a:p>
        </p:txBody>
      </p:sp>
      <p:sp>
        <p:nvSpPr>
          <p:cNvPr id="4" name="Slide Number Placeholder 3"/>
          <p:cNvSpPr>
            <a:spLocks noGrp="1"/>
          </p:cNvSpPr>
          <p:nvPr>
            <p:ph type="sldNum" sz="quarter" idx="10"/>
          </p:nvPr>
        </p:nvSpPr>
        <p:spPr/>
        <p:txBody>
          <a:bodyPr/>
          <a:lstStyle/>
          <a:p>
            <a:fld id="{50E75E64-E56C-4894-9622-EC4FF40E4BE1}" type="slidenum">
              <a:rPr lang="en-US" smtClean="0"/>
              <a:t>12</a:t>
            </a:fld>
            <a:endParaRPr lang="en-US" dirty="0"/>
          </a:p>
        </p:txBody>
      </p:sp>
    </p:spTree>
    <p:extLst>
      <p:ext uri="{BB962C8B-B14F-4D97-AF65-F5344CB8AC3E}">
        <p14:creationId xmlns:p14="http://schemas.microsoft.com/office/powerpoint/2010/main" val="2998175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Here are some examples of the types of </a:t>
            </a:r>
            <a:r>
              <a:rPr lang="en-US" sz="1100" baseline="0" dirty="0" smtClean="0"/>
              <a:t>sensitive information that you might find in your collections.</a:t>
            </a:r>
          </a:p>
          <a:p>
            <a:endParaRPr lang="en-US" sz="1100" baseline="0" dirty="0" smtClean="0"/>
          </a:p>
          <a:p>
            <a:r>
              <a:rPr lang="en-US" sz="1100" baseline="0" dirty="0" smtClean="0"/>
              <a:t>First, when we’re talking about private and confidential information, we aren’t concerned with information that is distributed publicly, such as directory information, curricula vitae, or cover letters.  This seems like a fairly obvious point, but it’s worth keeping in mind, especially in some of the following categories.  </a:t>
            </a:r>
          </a:p>
          <a:p>
            <a:endParaRPr lang="en-US" sz="1100" baseline="0" dirty="0" smtClean="0"/>
          </a:p>
          <a:p>
            <a:r>
              <a:rPr lang="en-US" sz="1100" baseline="0" dirty="0" smtClean="0"/>
              <a:t>Personally-identifying information can include social security numbers, financial account numbers, and other types of information that when combined can be used to steal an individual’s identity.  </a:t>
            </a:r>
          </a:p>
          <a:p>
            <a:endParaRPr lang="en-US" sz="1100" baseline="0" dirty="0" smtClean="0"/>
          </a:p>
          <a:p>
            <a:r>
              <a:rPr lang="en-US" sz="1100" baseline="0" dirty="0" smtClean="0"/>
              <a:t>Medical patient information can include formal medical records, as well as any records containing medical details of an identified patient. In repositories that are not subject to HIPAA, like the Center, the equivalent types of information become more of an ethical concern.  </a:t>
            </a:r>
          </a:p>
          <a:p>
            <a:endParaRPr lang="en-US" sz="1100" baseline="0" dirty="0" smtClean="0"/>
          </a:p>
          <a:p>
            <a:r>
              <a:rPr lang="en-US" sz="1100" baseline="0" dirty="0" smtClean="0"/>
              <a:t>Student records would include grading information, student work, and any documentation of student-faculty interactions, such as performance reviews, correspondence, and letters of recommendation. Again, at repositories not subject to FERPA, this type of information becomes more of an ethical concern.  </a:t>
            </a:r>
            <a:endParaRPr lang="en-US" sz="1100" baseline="0" dirty="0" smtClean="0"/>
          </a:p>
          <a:p>
            <a:endParaRPr lang="en-US" sz="1100" baseline="0" dirty="0" smtClean="0"/>
          </a:p>
          <a:p>
            <a:r>
              <a:rPr lang="en-US" sz="1100" baseline="0" dirty="0" smtClean="0"/>
              <a:t>Personnel records would include any non-public information concerning an employee, such as salaries, performance reviews, and the type of records that you would find in a human-resources department.</a:t>
            </a:r>
          </a:p>
          <a:p>
            <a:endParaRPr lang="en-US" sz="1100" baseline="0" dirty="0" smtClean="0"/>
          </a:p>
          <a:p>
            <a:r>
              <a:rPr lang="en-US" sz="1100" baseline="0" dirty="0" smtClean="0"/>
              <a:t>Internal institutional and corporate records can include meeting minutes, departmental reports, financial records, and internal correspondence.  Although these records aren’t protected by law, they are sometimes restricted by institutions themselves as an ethical concern.</a:t>
            </a:r>
          </a:p>
          <a:p>
            <a:endParaRPr lang="en-US" sz="1100" baseline="0" dirty="0" smtClean="0"/>
          </a:p>
          <a:p>
            <a:r>
              <a:rPr lang="en-US" sz="1100" baseline="0" dirty="0" smtClean="0"/>
              <a:t>Finally, government records are generally public 25 years after creation.  However, some information can compromise national security and should be restricted by law.</a:t>
            </a:r>
          </a:p>
          <a:p>
            <a:endParaRPr lang="en-US" sz="1100" baseline="0" dirty="0" smtClean="0"/>
          </a:p>
          <a:p>
            <a:r>
              <a:rPr lang="en-US" sz="1100" baseline="0" dirty="0" smtClean="0"/>
              <a:t>I’ll touch more on all of these types later on, and I’ll provide links to these laws and all other references at the end of the slideshow.</a:t>
            </a:r>
          </a:p>
        </p:txBody>
      </p:sp>
      <p:sp>
        <p:nvSpPr>
          <p:cNvPr id="4" name="Slide Number Placeholder 3"/>
          <p:cNvSpPr>
            <a:spLocks noGrp="1"/>
          </p:cNvSpPr>
          <p:nvPr>
            <p:ph type="sldNum" sz="quarter" idx="10"/>
          </p:nvPr>
        </p:nvSpPr>
        <p:spPr/>
        <p:txBody>
          <a:bodyPr/>
          <a:lstStyle/>
          <a:p>
            <a:fld id="{50E75E64-E56C-4894-9622-EC4FF40E4BE1}" type="slidenum">
              <a:rPr lang="en-US" smtClean="0"/>
              <a:t>2</a:t>
            </a:fld>
            <a:endParaRPr lang="en-US" dirty="0"/>
          </a:p>
        </p:txBody>
      </p:sp>
    </p:spTree>
    <p:extLst>
      <p:ext uri="{BB962C8B-B14F-4D97-AF65-F5344CB8AC3E}">
        <p14:creationId xmlns:p14="http://schemas.microsoft.com/office/powerpoint/2010/main" val="1569026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Researchers are also</a:t>
            </a:r>
            <a:r>
              <a:rPr lang="en-US" baseline="0" dirty="0" smtClean="0"/>
              <a:t> interested in accessing restricted records </a:t>
            </a:r>
            <a:r>
              <a:rPr lang="en-US" baseline="0" dirty="0" smtClean="0"/>
              <a:t>for </a:t>
            </a:r>
            <a:r>
              <a:rPr lang="en-US" baseline="0" dirty="0" smtClean="0"/>
              <a:t>a variety of reasons:</a:t>
            </a:r>
            <a:endParaRPr lang="en-US" dirty="0" smtClean="0"/>
          </a:p>
          <a:p>
            <a:endParaRPr lang="en-US" dirty="0" smtClean="0"/>
          </a:p>
          <a:p>
            <a:r>
              <a:rPr lang="en-US" baseline="0" dirty="0" smtClean="0"/>
              <a:t>Medical, personal, and student records could shed light on the story of an individual or family for genealogical or biographical research.</a:t>
            </a:r>
          </a:p>
          <a:p>
            <a:endParaRPr lang="en-US" baseline="0" dirty="0" smtClean="0"/>
          </a:p>
          <a:p>
            <a:r>
              <a:rPr lang="en-US" baseline="0" dirty="0" smtClean="0"/>
              <a:t>Medical and social historians can use medical records to understand how various illnesses and symptoms were discussed and treated in historical discourse.</a:t>
            </a:r>
          </a:p>
          <a:p>
            <a:endParaRPr lang="en-US" baseline="0" dirty="0" smtClean="0"/>
          </a:p>
          <a:p>
            <a:r>
              <a:rPr lang="en-US" baseline="0" dirty="0" smtClean="0"/>
              <a:t>Finally, historians interested in a particular organization or industry’s history would want access to institutional or corporate records.</a:t>
            </a:r>
          </a:p>
          <a:p>
            <a:endParaRPr lang="en-US" baseline="0" dirty="0" smtClean="0"/>
          </a:p>
          <a:p>
            <a:r>
              <a:rPr lang="en-US" baseline="0" dirty="0" smtClean="0"/>
              <a:t>So, when making access decisions, we need to keep both competing interests  of privacy and access in mind.</a:t>
            </a:r>
          </a:p>
        </p:txBody>
      </p:sp>
      <p:sp>
        <p:nvSpPr>
          <p:cNvPr id="4" name="Slide Number Placeholder 3"/>
          <p:cNvSpPr>
            <a:spLocks noGrp="1"/>
          </p:cNvSpPr>
          <p:nvPr>
            <p:ph type="sldNum" sz="quarter" idx="10"/>
          </p:nvPr>
        </p:nvSpPr>
        <p:spPr/>
        <p:txBody>
          <a:bodyPr/>
          <a:lstStyle/>
          <a:p>
            <a:fld id="{50E75E64-E56C-4894-9622-EC4FF40E4BE1}" type="slidenum">
              <a:rPr lang="en-US" smtClean="0"/>
              <a:t>3</a:t>
            </a:fld>
            <a:endParaRPr lang="en-US" dirty="0"/>
          </a:p>
        </p:txBody>
      </p:sp>
    </p:spTree>
    <p:extLst>
      <p:ext uri="{BB962C8B-B14F-4D97-AF65-F5344CB8AC3E}">
        <p14:creationId xmlns:p14="http://schemas.microsoft.com/office/powerpoint/2010/main" val="3452374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project archivists work with</a:t>
            </a:r>
            <a:r>
              <a:rPr lang="en-US" baseline="0" dirty="0" smtClean="0"/>
              <a:t> existing access policies while processing collections, which is a huge help in the privacy and access decision-making process.  In the next slides I’m going to discuss the sources of information that project archivists can consult to better understand and work within those policies.  For those who don’t currently have an access policy, these are the same information sources that will be helpful in developing one.</a:t>
            </a:r>
            <a:endParaRPr lang="en-US" dirty="0"/>
          </a:p>
        </p:txBody>
      </p:sp>
      <p:sp>
        <p:nvSpPr>
          <p:cNvPr id="4" name="Slide Number Placeholder 3"/>
          <p:cNvSpPr>
            <a:spLocks noGrp="1"/>
          </p:cNvSpPr>
          <p:nvPr>
            <p:ph type="sldNum" sz="quarter" idx="10"/>
          </p:nvPr>
        </p:nvSpPr>
        <p:spPr/>
        <p:txBody>
          <a:bodyPr/>
          <a:lstStyle/>
          <a:p>
            <a:fld id="{50E75E64-E56C-4894-9622-EC4FF40E4BE1}" type="slidenum">
              <a:rPr lang="en-US" smtClean="0"/>
              <a:t>4</a:t>
            </a:fld>
            <a:endParaRPr lang="en-US" dirty="0"/>
          </a:p>
        </p:txBody>
      </p:sp>
    </p:spTree>
    <p:extLst>
      <p:ext uri="{BB962C8B-B14F-4D97-AF65-F5344CB8AC3E}">
        <p14:creationId xmlns:p14="http://schemas.microsoft.com/office/powerpoint/2010/main" val="2272993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The best way of understanding the access policies that you’re working with is by consulting the</a:t>
            </a:r>
            <a:r>
              <a:rPr lang="en-US" sz="1100" baseline="0" dirty="0" smtClean="0"/>
              <a:t> decision-making documentation from the policy’s development.  If that’s not available, or if you need more clarification, you can consult directly with the people with knowledge about the factors influencing the policy.</a:t>
            </a:r>
          </a:p>
          <a:p>
            <a:endParaRPr lang="en-US" sz="1100" baseline="0" dirty="0" smtClean="0"/>
          </a:p>
          <a:p>
            <a:r>
              <a:rPr lang="en-US" sz="1100" baseline="0" dirty="0" smtClean="0"/>
              <a:t>Your institution’s legal counsel will be able to explain how federal and state laws affect your collections.  If you’re concerned about certain types of records that you’re not legally required to protect, such as medical records for non-HIPAA covered entities, or student records for non-FERPA covered repositories, then your counsel can help you understand the ethical concerns surrounding access to these records.  </a:t>
            </a:r>
          </a:p>
          <a:p>
            <a:endParaRPr lang="en-US" sz="1100" baseline="0" dirty="0" smtClean="0"/>
          </a:p>
          <a:p>
            <a:r>
              <a:rPr lang="en-US" sz="1100" baseline="0" dirty="0" smtClean="0"/>
              <a:t>Your records manager will be able to help you make sense of the records management policy for institutional records.</a:t>
            </a:r>
          </a:p>
          <a:p>
            <a:endParaRPr lang="en-US" sz="1100" baseline="0" dirty="0" smtClean="0"/>
          </a:p>
          <a:p>
            <a:r>
              <a:rPr lang="en-US" sz="1100" baseline="0" dirty="0" smtClean="0"/>
              <a:t>You’ll also want to consult with the donor agreement or your acquisitions archivist to make sure you’re following the donor’s privacy requirements.  </a:t>
            </a:r>
          </a:p>
          <a:p>
            <a:endParaRPr lang="en-US" sz="1100" baseline="0" dirty="0" smtClean="0"/>
          </a:p>
          <a:p>
            <a:r>
              <a:rPr lang="en-US" sz="1100" baseline="0" dirty="0" smtClean="0"/>
              <a:t>I realize that some repositories will have a different organizational structure, but there will probably be people who fill these types of roles, and those will be the people with whom you’d want to consult.</a:t>
            </a:r>
          </a:p>
          <a:p>
            <a:endParaRPr lang="en-US" sz="1100" baseline="0" dirty="0" smtClean="0"/>
          </a:p>
          <a:p>
            <a:r>
              <a:rPr lang="en-US" sz="1100" baseline="0" dirty="0" smtClean="0"/>
              <a:t>Finally, if you find confidential government records that you worry might be a threat to national security, you can consult the NARA source on classified records in manuscript collections (again, I’ll provide a link at the end of the slideshow).  </a:t>
            </a:r>
            <a:endParaRPr lang="en-US" sz="1100" dirty="0" smtClean="0"/>
          </a:p>
        </p:txBody>
      </p:sp>
      <p:sp>
        <p:nvSpPr>
          <p:cNvPr id="4" name="Slide Number Placeholder 3"/>
          <p:cNvSpPr>
            <a:spLocks noGrp="1"/>
          </p:cNvSpPr>
          <p:nvPr>
            <p:ph type="sldNum" sz="quarter" idx="10"/>
          </p:nvPr>
        </p:nvSpPr>
        <p:spPr/>
        <p:txBody>
          <a:bodyPr/>
          <a:lstStyle/>
          <a:p>
            <a:fld id="{50E75E64-E56C-4894-9622-EC4FF40E4BE1}" type="slidenum">
              <a:rPr lang="en-US" smtClean="0"/>
              <a:t>5</a:t>
            </a:fld>
            <a:endParaRPr lang="en-US" dirty="0"/>
          </a:p>
        </p:txBody>
      </p:sp>
    </p:spTree>
    <p:extLst>
      <p:ext uri="{BB962C8B-B14F-4D97-AF65-F5344CB8AC3E}">
        <p14:creationId xmlns:p14="http://schemas.microsoft.com/office/powerpoint/2010/main" val="2423851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Here is a brief</a:t>
            </a:r>
            <a:r>
              <a:rPr lang="en-US" sz="1100" baseline="0" dirty="0" smtClean="0"/>
              <a:t> look at the Center for the History of Medicine’s restriction policies for the various types of records that we deal with at the Center.  Just a couple of notes here:</a:t>
            </a:r>
          </a:p>
          <a:p>
            <a:r>
              <a:rPr lang="en-US" sz="1100" baseline="0" dirty="0" smtClean="0"/>
              <a:t>	</a:t>
            </a:r>
          </a:p>
          <a:p>
            <a:r>
              <a:rPr lang="en-US" sz="1100" baseline="0" dirty="0" smtClean="0"/>
              <a:t>Health information is the restriction type I deal with most often, working at a medical history repository.  Although the Center isn’t a HIPAA covered entity, we still find historical medical records and health information in the manuscript collections that we take in, especially in the older pre-HIPAA collections.  We follow HIPAA’s guidelines for identifying this type of information, and restrict it for 80 years as an ethical concern.</a:t>
            </a:r>
          </a:p>
          <a:p>
            <a:endParaRPr lang="en-US" sz="1100" baseline="0" dirty="0" smtClean="0"/>
          </a:p>
          <a:p>
            <a:r>
              <a:rPr lang="en-US" sz="1100" baseline="0" dirty="0" smtClean="0"/>
              <a:t>Critical mass of personally identifying information isn’t isn’t a frequent restriction, as this type of information is usually found in other types of restricted records, particularly personnel records.  We may find an occasional isolated social security number on grant applications, but since these numbers are public after death and there isn’t any  accompanying personally-identifying information, we generally leave these records open.  </a:t>
            </a:r>
          </a:p>
          <a:p>
            <a:endParaRPr lang="en-US" sz="1100" baseline="0" dirty="0" smtClean="0"/>
          </a:p>
          <a:p>
            <a:r>
              <a:rPr lang="en-US" sz="1100" baseline="0" dirty="0" smtClean="0"/>
              <a:t>We restrict at the folder level, using the folder’s latest date to calculate the restriction period.  This allows us to open as much of each series as possible, while still protecting sensitive information.  For example, it would be overkill to restrict a whole series of Harvard Medical School departmental records that spans the length of the 20</a:t>
            </a:r>
            <a:r>
              <a:rPr lang="en-US" sz="1100" baseline="30000" dirty="0" smtClean="0"/>
              <a:t>th</a:t>
            </a:r>
            <a:r>
              <a:rPr lang="en-US" sz="1100" baseline="0" dirty="0" smtClean="0"/>
              <a:t> century, if the only records that still need restricting are dated after 1964.</a:t>
            </a:r>
          </a:p>
          <a:p>
            <a:endParaRPr lang="en-US" sz="1100" baseline="0" dirty="0" smtClean="0"/>
          </a:p>
          <a:p>
            <a:r>
              <a:rPr lang="en-US" sz="1100" dirty="0" smtClean="0"/>
              <a:t>And as a final protection,</a:t>
            </a:r>
            <a:r>
              <a:rPr lang="en-US" sz="1100" baseline="0" dirty="0" smtClean="0"/>
              <a:t> public services has each researcher sign a release form, agreeing as a condition of use not to disclose any of these types of information if they find it in their research.</a:t>
            </a:r>
            <a:endParaRPr lang="en-US" sz="1100" dirty="0"/>
          </a:p>
        </p:txBody>
      </p:sp>
      <p:sp>
        <p:nvSpPr>
          <p:cNvPr id="4" name="Slide Number Placeholder 3"/>
          <p:cNvSpPr>
            <a:spLocks noGrp="1"/>
          </p:cNvSpPr>
          <p:nvPr>
            <p:ph type="sldNum" sz="quarter" idx="10"/>
          </p:nvPr>
        </p:nvSpPr>
        <p:spPr/>
        <p:txBody>
          <a:bodyPr/>
          <a:lstStyle/>
          <a:p>
            <a:fld id="{50E75E64-E56C-4894-9622-EC4FF40E4BE1}" type="slidenum">
              <a:rPr lang="en-US" smtClean="0"/>
              <a:t>6</a:t>
            </a:fld>
            <a:endParaRPr lang="en-US" dirty="0"/>
          </a:p>
        </p:txBody>
      </p:sp>
    </p:spTree>
    <p:extLst>
      <p:ext uri="{BB962C8B-B14F-4D97-AF65-F5344CB8AC3E}">
        <p14:creationId xmlns:p14="http://schemas.microsoft.com/office/powerpoint/2010/main" val="266778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Once you understand the access policy, you’ll still have to interpret how it relates to the collection that you’re working on, and make access decisions as you process.  I’ll discuss</a:t>
            </a:r>
            <a:r>
              <a:rPr lang="en-US" baseline="0" dirty="0" smtClean="0"/>
              <a:t> that decision-making process in the following slides.</a:t>
            </a:r>
            <a:endParaRPr lang="en-US" dirty="0"/>
          </a:p>
        </p:txBody>
      </p:sp>
      <p:sp>
        <p:nvSpPr>
          <p:cNvPr id="4" name="Slide Number Placeholder 3"/>
          <p:cNvSpPr>
            <a:spLocks noGrp="1"/>
          </p:cNvSpPr>
          <p:nvPr>
            <p:ph type="sldNum" sz="quarter" idx="10"/>
          </p:nvPr>
        </p:nvSpPr>
        <p:spPr/>
        <p:txBody>
          <a:bodyPr/>
          <a:lstStyle/>
          <a:p>
            <a:fld id="{50E75E64-E56C-4894-9622-EC4FF40E4BE1}" type="slidenum">
              <a:rPr lang="en-US" smtClean="0"/>
              <a:t>7</a:t>
            </a:fld>
            <a:endParaRPr lang="en-US" dirty="0"/>
          </a:p>
        </p:txBody>
      </p:sp>
    </p:spTree>
    <p:extLst>
      <p:ext uri="{BB962C8B-B14F-4D97-AF65-F5344CB8AC3E}">
        <p14:creationId xmlns:p14="http://schemas.microsoft.com/office/powerpoint/2010/main" val="3663128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aseline="0" dirty="0" smtClean="0"/>
              <a:t>Making access decisions can take a long time.  Depending on your time and resources, you probably won’t want to spend excessive amounts of time on screening your records and determining access restrictions.  </a:t>
            </a:r>
          </a:p>
          <a:p>
            <a:endParaRPr lang="en-US" sz="1100" baseline="0" dirty="0" smtClean="0"/>
          </a:p>
          <a:p>
            <a:r>
              <a:rPr lang="en-US" sz="1100" baseline="0" dirty="0" smtClean="0"/>
              <a:t>First, you need to make sure you’re covering the bases required by your institution and the laws that your institution is subject to. If you’re required to screen records at the item-level, then you need to take that into account.  Otherwise, you’ll probably want to streamline your screening.</a:t>
            </a:r>
          </a:p>
          <a:p>
            <a:endParaRPr lang="en-US" sz="1100" baseline="0" dirty="0" smtClean="0"/>
          </a:p>
          <a:p>
            <a:r>
              <a:rPr lang="en-US" sz="1100" baseline="0" dirty="0" smtClean="0"/>
              <a:t>At the Center we can’t feasibly look at every paper, so in order to save time, we sample each folder for sensitive information.  Any items that we miss while screening are covered by a researcher release form, which I mentioned earlier.</a:t>
            </a:r>
          </a:p>
          <a:p>
            <a:endParaRPr lang="en-US" sz="1100" baseline="0" dirty="0" smtClean="0"/>
          </a:p>
          <a:p>
            <a:r>
              <a:rPr lang="en-US" sz="1100" baseline="0" dirty="0" smtClean="0"/>
              <a:t>And lastly, it’s helpful to be aware of the types of records that you’re working with, to get a feel for the types of restrictions you’ll encounter.  For instance, if I have a long stretch of patient or personnel files, I can generally assume that each folder should get an 80 year restriction.  If I have a few boxes of publications, I can assume that they probably won’t contain sensitive information.  I’m still screening these records, but I’m not spending as much time making decisions.  If instead I’m dealing with a box of correspondence or research data and I’m uncertain whether it contains health information, I’ll want to spend more time sampling these files for sensitive information.  And by research data, I mean any records generated by a researcher for the purpose of collecting and analyzing information for a research project, such as charts, graphs, patient records, lab notebooks, case summaries, electronic data sets, and so on.  </a:t>
            </a:r>
          </a:p>
        </p:txBody>
      </p:sp>
      <p:sp>
        <p:nvSpPr>
          <p:cNvPr id="4" name="Slide Number Placeholder 3"/>
          <p:cNvSpPr>
            <a:spLocks noGrp="1"/>
          </p:cNvSpPr>
          <p:nvPr>
            <p:ph type="sldNum" sz="quarter" idx="10"/>
          </p:nvPr>
        </p:nvSpPr>
        <p:spPr/>
        <p:txBody>
          <a:bodyPr/>
          <a:lstStyle/>
          <a:p>
            <a:fld id="{50E75E64-E56C-4894-9622-EC4FF40E4BE1}" type="slidenum">
              <a:rPr lang="en-US" smtClean="0"/>
              <a:t>8</a:t>
            </a:fld>
            <a:endParaRPr lang="en-US" dirty="0"/>
          </a:p>
        </p:txBody>
      </p:sp>
    </p:spTree>
    <p:extLst>
      <p:ext uri="{BB962C8B-B14F-4D97-AF65-F5344CB8AC3E}">
        <p14:creationId xmlns:p14="http://schemas.microsoft.com/office/powerpoint/2010/main" val="26313388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When folders contain a combination of open and restricted information, there are a few methods that can be used to increase access.</a:t>
            </a:r>
          </a:p>
          <a:p>
            <a:endParaRPr lang="en-US" baseline="0" dirty="0" smtClean="0"/>
          </a:p>
          <a:p>
            <a:r>
              <a:rPr lang="en-US" baseline="0" dirty="0" smtClean="0"/>
              <a:t>If I find a folder that contains one or two pieces of restricted information (e.g. a list of employee salaries in a folder of otherwise non-sensitive correspondence), I will mark its place in the original folder and put it in a separate “B” folder.  That way only the list of salaries will be restricted and the rest of the correspondence will remain open.  There’s a danger of spending too much time at this, or working too much at the item level, so I only do this if I find a couple of easily separable sensitive items—and I keep in mind that missed items will be caught by the researcher release form.</a:t>
            </a:r>
          </a:p>
          <a:p>
            <a:endParaRPr lang="en-US" baseline="0" dirty="0" smtClean="0"/>
          </a:p>
          <a:p>
            <a:r>
              <a:rPr lang="en-US" baseline="0" dirty="0" smtClean="0"/>
              <a:t>Some repositories prefer to redact restricted information prior to allowing access.  We don’t tend to do this at the Center, as it’s so time consuming.  Instead, depending on the situation, we’ll restrict the folder or use the previous ‘A’ and ‘B’ folder method.</a:t>
            </a:r>
          </a:p>
          <a:p>
            <a:endParaRPr lang="en-US" baseline="0" dirty="0" smtClean="0"/>
          </a:p>
          <a:p>
            <a:r>
              <a:rPr lang="en-US" baseline="0" dirty="0" smtClean="0"/>
              <a:t>Finally, when I find individual social security numbers, but I don’t believe there’s enough information for someone to feasibly steal an individual’s identity, I won’t restrict the folder but I’ll flag the social security number to alert Public Services staff of the presence of potentially sensitive information.  </a:t>
            </a:r>
          </a:p>
        </p:txBody>
      </p:sp>
      <p:sp>
        <p:nvSpPr>
          <p:cNvPr id="4" name="Slide Number Placeholder 3"/>
          <p:cNvSpPr>
            <a:spLocks noGrp="1"/>
          </p:cNvSpPr>
          <p:nvPr>
            <p:ph type="sldNum" sz="quarter" idx="10"/>
          </p:nvPr>
        </p:nvSpPr>
        <p:spPr/>
        <p:txBody>
          <a:bodyPr/>
          <a:lstStyle/>
          <a:p>
            <a:fld id="{50E75E64-E56C-4894-9622-EC4FF40E4BE1}" type="slidenum">
              <a:rPr lang="en-US" smtClean="0"/>
              <a:t>9</a:t>
            </a:fld>
            <a:endParaRPr lang="en-US" dirty="0"/>
          </a:p>
        </p:txBody>
      </p:sp>
    </p:spTree>
    <p:extLst>
      <p:ext uri="{BB962C8B-B14F-4D97-AF65-F5344CB8AC3E}">
        <p14:creationId xmlns:p14="http://schemas.microsoft.com/office/powerpoint/2010/main" val="2631338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FAD82A9-A876-43B7-A5EA-FF57EC7CCB67}" type="datetimeFigureOut">
              <a:rPr lang="en-US" smtClean="0"/>
              <a:t>3/28/2014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FC170DA-83CA-4819-9215-4CD4D17E649C}" type="slidenum">
              <a:rPr lang="en-US" smtClean="0"/>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AD82A9-A876-43B7-A5EA-FF57EC7CCB67}" type="datetimeFigureOut">
              <a:rPr lang="en-US" smtClean="0"/>
              <a:t>3/28/2014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C170DA-83CA-4819-9215-4CD4D17E649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AD82A9-A876-43B7-A5EA-FF57EC7CCB67}" type="datetimeFigureOut">
              <a:rPr lang="en-US" smtClean="0"/>
              <a:t>3/28/2014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C170DA-83CA-4819-9215-4CD4D17E649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FAD82A9-A876-43B7-A5EA-FF57EC7CCB67}" type="datetimeFigureOut">
              <a:rPr lang="en-US" smtClean="0"/>
              <a:t>3/28/2014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FC170DA-83CA-4819-9215-4CD4D17E649C}" type="slidenum">
              <a:rPr lang="en-US" smtClean="0"/>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FAD82A9-A876-43B7-A5EA-FF57EC7CCB67}" type="datetimeFigureOut">
              <a:rPr lang="en-US" smtClean="0"/>
              <a:t>3/28/2014</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8FC170DA-83CA-4819-9215-4CD4D17E649C}"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FAD82A9-A876-43B7-A5EA-FF57EC7CCB67}" type="datetimeFigureOut">
              <a:rPr lang="en-US" smtClean="0"/>
              <a:t>3/28/2014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C170DA-83CA-4819-9215-4CD4D17E649C}" type="slidenum">
              <a:rPr lang="en-US" smtClean="0"/>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FAD82A9-A876-43B7-A5EA-FF57EC7CCB67}" type="datetimeFigureOut">
              <a:rPr lang="en-US" smtClean="0"/>
              <a:t>3/28/2014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FC170DA-83CA-4819-9215-4CD4D17E649C}" type="slidenum">
              <a:rPr lang="en-US" smtClean="0"/>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FAD82A9-A876-43B7-A5EA-FF57EC7CCB67}" type="datetimeFigureOut">
              <a:rPr lang="en-US" smtClean="0"/>
              <a:t>3/28/2014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FC170DA-83CA-4819-9215-4CD4D17E649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AD82A9-A876-43B7-A5EA-FF57EC7CCB67}" type="datetimeFigureOut">
              <a:rPr lang="en-US" smtClean="0"/>
              <a:t>3/28/2014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FC170DA-83CA-4819-9215-4CD4D17E649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FAD82A9-A876-43B7-A5EA-FF57EC7CCB67}" type="datetimeFigureOut">
              <a:rPr lang="en-US" smtClean="0"/>
              <a:t>3/28/2014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FC170DA-83CA-4819-9215-4CD4D17E649C}" type="slidenum">
              <a:rPr lang="en-US" smtClean="0"/>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FAD82A9-A876-43B7-A5EA-FF57EC7CCB67}" type="datetimeFigureOut">
              <a:rPr lang="en-US" smtClean="0"/>
              <a:t>3/28/2014</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8FC170DA-83CA-4819-9215-4CD4D17E649C}" type="slidenum">
              <a:rPr lang="en-US" smtClean="0"/>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FAD82A9-A876-43B7-A5EA-FF57EC7CCB67}" type="datetimeFigureOut">
              <a:rPr lang="en-US" smtClean="0"/>
              <a:t>3/28/2014</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FC170DA-83CA-4819-9215-4CD4D17E649C}"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8" Type="http://schemas.openxmlformats.org/officeDocument/2006/relationships/hyperlink" Target="http://cphs.berkeley.edu/hipaa/hipaa18.html" TargetMode="External"/><Relationship Id="rId3" Type="http://schemas.openxmlformats.org/officeDocument/2006/relationships/hyperlink" Target="https://cms.www.countway.harvard.edu/wp/" TargetMode="External"/><Relationship Id="rId7" Type="http://schemas.openxmlformats.org/officeDocument/2006/relationships/hyperlink" Target="http://www.whitehouse.gov/the-press-office/executive-order-classified-national-security-informatio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hhs.gov/ocr/privacy/" TargetMode="External"/><Relationship Id="rId5" Type="http://schemas.openxmlformats.org/officeDocument/2006/relationships/hyperlink" Target="http://www.ed.gov/policy/gen/guid/fpco/ferpa/index.html" TargetMode="External"/><Relationship Id="rId4" Type="http://schemas.openxmlformats.org/officeDocument/2006/relationships/hyperlink" Target="http://www.archives.gov/isoo/faqs/identifying-handling-classified-record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743200"/>
          </a:xfrm>
        </p:spPr>
        <p:txBody>
          <a:bodyPr>
            <a:normAutofit fontScale="70000" lnSpcReduction="20000"/>
          </a:bodyPr>
          <a:lstStyle/>
          <a:p>
            <a:endParaRPr lang="en-US" sz="2400" dirty="0" smtClean="0"/>
          </a:p>
          <a:p>
            <a:r>
              <a:rPr lang="en-US" b="1" dirty="0" smtClean="0"/>
              <a:t>Amber LaFountain</a:t>
            </a:r>
          </a:p>
          <a:p>
            <a:r>
              <a:rPr lang="en-US" sz="1900" dirty="0" smtClean="0"/>
              <a:t>Project Archivist - Private Practices, Public Health</a:t>
            </a:r>
          </a:p>
          <a:p>
            <a:r>
              <a:rPr lang="en-US" sz="1900" dirty="0" smtClean="0"/>
              <a:t>Center for the History of Medicine</a:t>
            </a:r>
          </a:p>
          <a:p>
            <a:r>
              <a:rPr lang="en-US" sz="1900" dirty="0" smtClean="0"/>
              <a:t>Francis A. Countway Library of Medicine</a:t>
            </a:r>
          </a:p>
          <a:p>
            <a:r>
              <a:rPr lang="en-US" sz="1900" dirty="0" smtClean="0"/>
              <a:t>Harvard Medical School</a:t>
            </a:r>
          </a:p>
          <a:p>
            <a:r>
              <a:rPr lang="en-US" sz="1900" dirty="0" smtClean="0"/>
              <a:t>Amber_LaFountain@hms.harvard.edu</a:t>
            </a:r>
          </a:p>
          <a:p>
            <a:endParaRPr lang="en-US" dirty="0"/>
          </a:p>
          <a:p>
            <a:r>
              <a:rPr lang="en-US" dirty="0" smtClean="0"/>
              <a:t>New England Archivists</a:t>
            </a:r>
          </a:p>
          <a:p>
            <a:r>
              <a:rPr lang="en-US" dirty="0" smtClean="0"/>
              <a:t>Friday, 21 March 2014</a:t>
            </a:r>
            <a:endParaRPr lang="en-US" dirty="0"/>
          </a:p>
        </p:txBody>
      </p:sp>
      <p:sp>
        <p:nvSpPr>
          <p:cNvPr id="2" name="Title 1"/>
          <p:cNvSpPr>
            <a:spLocks noGrp="1"/>
          </p:cNvSpPr>
          <p:nvPr>
            <p:ph type="ctrTitle"/>
          </p:nvPr>
        </p:nvSpPr>
        <p:spPr/>
        <p:txBody>
          <a:bodyPr>
            <a:normAutofit fontScale="90000"/>
          </a:bodyPr>
          <a:lstStyle/>
          <a:p>
            <a:r>
              <a:rPr lang="en-US" dirty="0" smtClean="0"/>
              <a:t>Balancing Privacy and Access</a:t>
            </a:r>
            <a:br>
              <a:rPr lang="en-US" dirty="0" smtClean="0"/>
            </a:br>
            <a:r>
              <a:rPr lang="en-US" sz="2400" dirty="0" smtClean="0"/>
              <a:t>While Processing Collections with Multiple Privacy and Confidentiality Concerns</a:t>
            </a:r>
            <a:endParaRPr lang="en-US" dirty="0"/>
          </a:p>
        </p:txBody>
      </p:sp>
    </p:spTree>
    <p:extLst>
      <p:ext uri="{BB962C8B-B14F-4D97-AF65-F5344CB8AC3E}">
        <p14:creationId xmlns:p14="http://schemas.microsoft.com/office/powerpoint/2010/main" val="11823078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bg2">
                    <a:lumMod val="50000"/>
                  </a:schemeClr>
                </a:solidFill>
              </a:rPr>
              <a:t>Providing Access and Making the Research Process Easier</a:t>
            </a:r>
            <a:endParaRPr lang="en-US" dirty="0">
              <a:solidFill>
                <a:schemeClr val="bg2">
                  <a:lumMod val="50000"/>
                </a:schemeClr>
              </a:solidFill>
            </a:endParaRPr>
          </a:p>
        </p:txBody>
      </p:sp>
      <p:sp>
        <p:nvSpPr>
          <p:cNvPr id="3" name="Content Placeholder 2"/>
          <p:cNvSpPr>
            <a:spLocks noGrp="1"/>
          </p:cNvSpPr>
          <p:nvPr>
            <p:ph sz="quarter" idx="1"/>
          </p:nvPr>
        </p:nvSpPr>
        <p:spPr/>
        <p:txBody>
          <a:bodyPr/>
          <a:lstStyle/>
          <a:p>
            <a:endParaRPr lang="en-US" dirty="0" smtClean="0"/>
          </a:p>
          <a:p>
            <a:r>
              <a:rPr lang="en-US" dirty="0" smtClean="0"/>
              <a:t>Applying for access through an Access Board.</a:t>
            </a:r>
            <a:endParaRPr lang="en-US" dirty="0"/>
          </a:p>
          <a:p>
            <a:r>
              <a:rPr lang="en-US" dirty="0" smtClean="0"/>
              <a:t>Describing access restrictions in the finding aid.</a:t>
            </a:r>
          </a:p>
          <a:p>
            <a:pPr lvl="1"/>
            <a:r>
              <a:rPr lang="en-US" dirty="0" smtClean="0"/>
              <a:t>Collection-level and series-level access notes.</a:t>
            </a:r>
          </a:p>
          <a:p>
            <a:pPr lvl="2"/>
            <a:r>
              <a:rPr lang="en-US" dirty="0" smtClean="0"/>
              <a:t>Collection-level example from finding </a:t>
            </a:r>
            <a:r>
              <a:rPr lang="en-US" dirty="0"/>
              <a:t>a</a:t>
            </a:r>
            <a:r>
              <a:rPr lang="en-US" dirty="0" smtClean="0"/>
              <a:t>id:</a:t>
            </a:r>
          </a:p>
          <a:p>
            <a:pPr lvl="1"/>
            <a:endParaRPr lang="en-US" dirty="0"/>
          </a:p>
          <a:p>
            <a:pPr lvl="1"/>
            <a:endParaRPr lang="en-US" dirty="0" smtClean="0"/>
          </a:p>
          <a:p>
            <a:pPr lvl="1"/>
            <a:endParaRPr lang="en-US" dirty="0" smtClean="0"/>
          </a:p>
          <a:p>
            <a:pPr lvl="1"/>
            <a:r>
              <a:rPr lang="en-US" dirty="0" smtClean="0"/>
              <a:t>Folder-level access notes.</a:t>
            </a:r>
          </a:p>
          <a:p>
            <a:pPr lvl="2"/>
            <a:r>
              <a:rPr lang="en-US" dirty="0" smtClean="0"/>
              <a:t>Example from Finding Aid:</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43105" y="3657600"/>
            <a:ext cx="6849431" cy="1181265"/>
          </a:xfrm>
          <a:prstGeom prst="rect">
            <a:avLst/>
          </a:prstGeom>
          <a:ln>
            <a:solidFill>
              <a:schemeClr val="accent5">
                <a:lumMod val="60000"/>
                <a:lumOff val="40000"/>
              </a:schemeClr>
            </a:solidFill>
          </a:ln>
          <a:effectLst>
            <a:outerShdw blurRad="190500" algn="tl" rotWithShape="0">
              <a:srgbClr val="000000">
                <a:alpha val="70000"/>
              </a:srgbClr>
            </a:outerShdw>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43105" y="5666509"/>
            <a:ext cx="5220429" cy="819264"/>
          </a:xfrm>
          <a:prstGeom prst="rect">
            <a:avLst/>
          </a:prstGeom>
          <a:ln>
            <a:solidFill>
              <a:schemeClr val="accent5">
                <a:lumMod val="60000"/>
                <a:lumOff val="40000"/>
              </a:schemeClr>
            </a:solidFill>
          </a:ln>
          <a:effectLst>
            <a:outerShdw blurRad="190500" algn="tl" rotWithShape="0">
              <a:srgbClr val="000000">
                <a:alpha val="70000"/>
              </a:srgbClr>
            </a:outerShdw>
          </a:effectLst>
        </p:spPr>
      </p:pic>
    </p:spTree>
    <p:extLst>
      <p:ext uri="{BB962C8B-B14F-4D97-AF65-F5344CB8AC3E}">
        <p14:creationId xmlns:p14="http://schemas.microsoft.com/office/powerpoint/2010/main" val="23352918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solidFill>
                  <a:schemeClr val="bg2">
                    <a:lumMod val="50000"/>
                  </a:schemeClr>
                </a:solidFill>
              </a:rPr>
              <a:t>Consistency and Documentation</a:t>
            </a:r>
            <a:endParaRPr lang="en-US" sz="3600" dirty="0">
              <a:solidFill>
                <a:schemeClr val="bg2">
                  <a:lumMod val="50000"/>
                </a:schemeClr>
              </a:solidFill>
            </a:endParaRPr>
          </a:p>
        </p:txBody>
      </p:sp>
      <p:sp>
        <p:nvSpPr>
          <p:cNvPr id="5" name="Content Placeholder 4"/>
          <p:cNvSpPr>
            <a:spLocks noGrp="1"/>
          </p:cNvSpPr>
          <p:nvPr>
            <p:ph sz="quarter" idx="1"/>
          </p:nvPr>
        </p:nvSpPr>
        <p:spPr/>
        <p:txBody>
          <a:bodyPr/>
          <a:lstStyle/>
          <a:p>
            <a:endParaRPr lang="en-US" dirty="0" smtClean="0"/>
          </a:p>
          <a:p>
            <a:r>
              <a:rPr lang="en-US" dirty="0" smtClean="0"/>
              <a:t>Example documentation from a Center processing plan:</a:t>
            </a:r>
          </a:p>
          <a:p>
            <a:endParaRPr lang="en-US" dirty="0" smtClean="0"/>
          </a:p>
          <a:p>
            <a:pPr marL="0" indent="0">
              <a:buNone/>
            </a:pPr>
            <a:endParaRPr lang="en-US" dirty="0"/>
          </a:p>
          <a:p>
            <a:r>
              <a:rPr lang="en-US" dirty="0" smtClean="0"/>
              <a:t>Example documentation from the metrics database:</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400" y="3962400"/>
            <a:ext cx="7010401" cy="1691320"/>
          </a:xfrm>
          <a:prstGeom prst="rect">
            <a:avLst/>
          </a:prstGeom>
          <a:ln>
            <a:solidFill>
              <a:schemeClr val="accent5">
                <a:lumMod val="60000"/>
                <a:lumOff val="40000"/>
              </a:schemeClr>
            </a:solidFill>
          </a:ln>
          <a:effectLst>
            <a:outerShdw blurRad="190500" algn="tl" rotWithShape="0">
              <a:srgbClr val="000000">
                <a:alpha val="70000"/>
              </a:srgbClr>
            </a:outerShdw>
          </a:effectLst>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76613" y="2449412"/>
            <a:ext cx="4363059" cy="704948"/>
          </a:xfrm>
          <a:prstGeom prst="rect">
            <a:avLst/>
          </a:prstGeom>
          <a:ln>
            <a:solidFill>
              <a:schemeClr val="accent5">
                <a:lumMod val="60000"/>
                <a:lumOff val="40000"/>
              </a:schemeClr>
            </a:solidFill>
          </a:ln>
          <a:effectLst>
            <a:outerShdw blurRad="190500" algn="tl" rotWithShape="0">
              <a:srgbClr val="000000">
                <a:alpha val="70000"/>
              </a:srgbClr>
            </a:outerShdw>
          </a:effectLst>
        </p:spPr>
      </p:pic>
    </p:spTree>
    <p:extLst>
      <p:ext uri="{BB962C8B-B14F-4D97-AF65-F5344CB8AC3E}">
        <p14:creationId xmlns:p14="http://schemas.microsoft.com/office/powerpoint/2010/main" val="7723228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solidFill>
                  <a:schemeClr val="bg2">
                    <a:lumMod val="50000"/>
                  </a:schemeClr>
                </a:solidFill>
              </a:rPr>
              <a:t>Thank You!</a:t>
            </a:r>
            <a:endParaRPr lang="en-US" sz="3600" dirty="0">
              <a:solidFill>
                <a:schemeClr val="bg2">
                  <a:lumMod val="50000"/>
                </a:schemeClr>
              </a:solidFill>
            </a:endParaRPr>
          </a:p>
        </p:txBody>
      </p:sp>
      <p:sp>
        <p:nvSpPr>
          <p:cNvPr id="3" name="Content Placeholder 2"/>
          <p:cNvSpPr>
            <a:spLocks noGrp="1"/>
          </p:cNvSpPr>
          <p:nvPr>
            <p:ph sz="quarter" idx="1"/>
          </p:nvPr>
        </p:nvSpPr>
        <p:spPr/>
        <p:txBody>
          <a:bodyPr>
            <a:normAutofit fontScale="55000" lnSpcReduction="20000"/>
          </a:bodyPr>
          <a:lstStyle/>
          <a:p>
            <a:r>
              <a:rPr lang="en-US" dirty="0" smtClean="0"/>
              <a:t>Harvard Medical School. Center for the History of Medicine. “CHoM News.” </a:t>
            </a:r>
            <a:r>
              <a:rPr lang="en-US" dirty="0" smtClean="0">
                <a:hlinkClick r:id="rId3"/>
              </a:rPr>
              <a:t>https://cms.www.countway.harvard.edu/wp/</a:t>
            </a:r>
            <a:r>
              <a:rPr lang="en-US" dirty="0" smtClean="0"/>
              <a:t>.</a:t>
            </a:r>
          </a:p>
          <a:p>
            <a:endParaRPr lang="en-US" dirty="0"/>
          </a:p>
          <a:p>
            <a:r>
              <a:rPr lang="en-US" dirty="0" smtClean="0"/>
              <a:t>National Archives and Records Administration. “Frequently Asked Questions on Identifying and Handling Classified Records in Private Papers.” Last modified 8 March 2013. </a:t>
            </a:r>
            <a:r>
              <a:rPr lang="en-US" dirty="0" smtClean="0">
                <a:hlinkClick r:id="rId4"/>
              </a:rPr>
              <a:t>http://www.archives.gov/isoo/faqs/identifying-handling-classified-records.html</a:t>
            </a:r>
            <a:r>
              <a:rPr lang="en-US" dirty="0" smtClean="0"/>
              <a:t>.</a:t>
            </a:r>
          </a:p>
          <a:p>
            <a:pPr marL="0" indent="0">
              <a:buNone/>
            </a:pPr>
            <a:endParaRPr lang="en-US" dirty="0" smtClean="0"/>
          </a:p>
          <a:p>
            <a:r>
              <a:rPr lang="en-US" dirty="0" smtClean="0"/>
              <a:t>United States  Department of Education. “Family Educational Rights and Privacy Act (FERPA).” Accessed 11 March 2014. </a:t>
            </a:r>
            <a:r>
              <a:rPr lang="en-US" dirty="0" smtClean="0">
                <a:hlinkClick r:id="rId5"/>
              </a:rPr>
              <a:t>http://www.ed.gov/policy/gen/guid/fpco/ferpa/index.html</a:t>
            </a:r>
            <a:r>
              <a:rPr lang="en-US" dirty="0" smtClean="0"/>
              <a:t>.</a:t>
            </a:r>
          </a:p>
          <a:p>
            <a:pPr marL="0" indent="0">
              <a:buNone/>
            </a:pPr>
            <a:endParaRPr lang="en-US" dirty="0" smtClean="0"/>
          </a:p>
          <a:p>
            <a:r>
              <a:rPr lang="en-US" dirty="0" smtClean="0"/>
              <a:t>United States Department of Health and Human Services. “Health Information Privacy.” Accessed 11 March 2014. </a:t>
            </a:r>
            <a:r>
              <a:rPr lang="en-US" dirty="0" smtClean="0">
                <a:hlinkClick r:id="rId6"/>
              </a:rPr>
              <a:t>http://www.hhs.gov/ocr/privacy/</a:t>
            </a:r>
            <a:r>
              <a:rPr lang="en-US" dirty="0" smtClean="0"/>
              <a:t>. </a:t>
            </a:r>
          </a:p>
          <a:p>
            <a:pPr marL="0" indent="0">
              <a:buNone/>
            </a:pPr>
            <a:endParaRPr lang="en-US" dirty="0" smtClean="0"/>
          </a:p>
          <a:p>
            <a:r>
              <a:rPr lang="en-US" dirty="0" smtClean="0"/>
              <a:t>United States White House. “Executive Order 13526 – Classified National Security Information.” 29 December 2009. </a:t>
            </a:r>
            <a:r>
              <a:rPr lang="en-US" dirty="0" smtClean="0">
                <a:hlinkClick r:id="rId7"/>
              </a:rPr>
              <a:t>http://www.whitehouse.gov/the-press-office/executive-order-classified-national-security-information</a:t>
            </a:r>
            <a:r>
              <a:rPr lang="en-US" dirty="0" smtClean="0"/>
              <a:t>. </a:t>
            </a:r>
          </a:p>
          <a:p>
            <a:endParaRPr lang="en-US" dirty="0"/>
          </a:p>
          <a:p>
            <a:r>
              <a:rPr lang="en-US" dirty="0" smtClean="0"/>
              <a:t>University of California at Berkeley. Office for the Protection of Human Subjects. “HIPAA PHI: List of 18 Identifiers and Definitions of PHI.” Accessed 11 March 2014. </a:t>
            </a:r>
            <a:r>
              <a:rPr lang="en-US" dirty="0" smtClean="0">
                <a:hlinkClick r:id="rId8"/>
              </a:rPr>
              <a:t>http://cphs.berkeley.edu/hipaa/hipaa18.html</a:t>
            </a:r>
            <a:r>
              <a:rPr lang="en-US" dirty="0" smtClean="0"/>
              <a:t>. </a:t>
            </a:r>
            <a:endParaRPr lang="en-US" dirty="0"/>
          </a:p>
        </p:txBody>
      </p:sp>
    </p:spTree>
    <p:extLst>
      <p:ext uri="{BB962C8B-B14F-4D97-AF65-F5344CB8AC3E}">
        <p14:creationId xmlns:p14="http://schemas.microsoft.com/office/powerpoint/2010/main" val="790407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solidFill>
                  <a:schemeClr val="bg2">
                    <a:lumMod val="50000"/>
                  </a:schemeClr>
                </a:solidFill>
              </a:rPr>
              <a:t>Protecting Confidential Information</a:t>
            </a:r>
            <a:endParaRPr lang="en-US" sz="3600" dirty="0">
              <a:solidFill>
                <a:schemeClr val="bg2">
                  <a:lumMod val="50000"/>
                </a:schemeClr>
              </a:solidFill>
            </a:endParaRPr>
          </a:p>
        </p:txBody>
      </p:sp>
      <p:sp>
        <p:nvSpPr>
          <p:cNvPr id="3" name="Content Placeholder 2"/>
          <p:cNvSpPr>
            <a:spLocks noGrp="1"/>
          </p:cNvSpPr>
          <p:nvPr>
            <p:ph sz="quarter" idx="1"/>
          </p:nvPr>
        </p:nvSpPr>
        <p:spPr/>
        <p:txBody>
          <a:bodyPr>
            <a:normAutofit fontScale="62500" lnSpcReduction="20000"/>
          </a:bodyPr>
          <a:lstStyle/>
          <a:p>
            <a:endParaRPr lang="en-US" b="1" dirty="0" smtClean="0"/>
          </a:p>
          <a:p>
            <a:r>
              <a:rPr lang="en-US" b="1" dirty="0" smtClean="0"/>
              <a:t>Personally-Identifying Information </a:t>
            </a:r>
            <a:r>
              <a:rPr lang="en-US" dirty="0" smtClean="0">
                <a:sym typeface="Wingdings" pitchFamily="2" charset="2"/>
              </a:rPr>
              <a:t> can lead to identity theft (ethical concern).</a:t>
            </a:r>
            <a:endParaRPr lang="en-US" dirty="0" smtClean="0"/>
          </a:p>
          <a:p>
            <a:pPr marL="0" indent="0">
              <a:buNone/>
            </a:pPr>
            <a:endParaRPr lang="en-US" dirty="0" smtClean="0"/>
          </a:p>
          <a:p>
            <a:r>
              <a:rPr lang="en-US" b="1" dirty="0" smtClean="0"/>
              <a:t>Medical Patient Information </a:t>
            </a:r>
            <a:r>
              <a:rPr lang="en-US" dirty="0" smtClean="0">
                <a:sym typeface="Wingdings" pitchFamily="2" charset="2"/>
              </a:rPr>
              <a:t> protected by the Health Insurance Portability and Accountability Act (HIPAA) in HIPAA-covered entities as protected health information (PHI). </a:t>
            </a:r>
          </a:p>
          <a:p>
            <a:pPr marL="0" indent="0">
              <a:buNone/>
            </a:pPr>
            <a:endParaRPr lang="en-US" dirty="0" smtClean="0"/>
          </a:p>
          <a:p>
            <a:r>
              <a:rPr lang="en-US" b="1" dirty="0" smtClean="0"/>
              <a:t>Student Information </a:t>
            </a:r>
            <a:r>
              <a:rPr lang="en-US" dirty="0" smtClean="0">
                <a:sym typeface="Wingdings" pitchFamily="2" charset="2"/>
              </a:rPr>
              <a:t> protected by the Family Educational Rights and Privacy Act (FERPA) in government-funded educational institutions.</a:t>
            </a:r>
          </a:p>
          <a:p>
            <a:pPr marL="0" indent="0">
              <a:buNone/>
            </a:pPr>
            <a:endParaRPr lang="en-US" dirty="0" smtClean="0"/>
          </a:p>
          <a:p>
            <a:r>
              <a:rPr lang="en-US" b="1" dirty="0" smtClean="0"/>
              <a:t>Personnel Records </a:t>
            </a:r>
            <a:r>
              <a:rPr lang="en-US" dirty="0" smtClean="0">
                <a:sym typeface="Wingdings" pitchFamily="2" charset="2"/>
              </a:rPr>
              <a:t> protected by various federal and state laws.</a:t>
            </a:r>
            <a:endParaRPr lang="en-US" dirty="0" smtClean="0"/>
          </a:p>
          <a:p>
            <a:pPr marL="0" indent="0">
              <a:buNone/>
            </a:pPr>
            <a:endParaRPr lang="en-US" dirty="0" smtClean="0"/>
          </a:p>
          <a:p>
            <a:r>
              <a:rPr lang="en-US" b="1" dirty="0" smtClean="0"/>
              <a:t>Institutional and Corporate Records </a:t>
            </a:r>
            <a:r>
              <a:rPr lang="en-US" dirty="0" smtClean="0">
                <a:sym typeface="Wingdings" pitchFamily="2" charset="2"/>
              </a:rPr>
              <a:t> often contains confidential operations information that can compromise the organization (ethical concern).</a:t>
            </a:r>
          </a:p>
          <a:p>
            <a:pPr marL="0" indent="0">
              <a:buNone/>
            </a:pPr>
            <a:endParaRPr lang="en-US" dirty="0">
              <a:sym typeface="Wingdings" pitchFamily="2" charset="2"/>
            </a:endParaRPr>
          </a:p>
          <a:p>
            <a:r>
              <a:rPr lang="en-US" b="1" dirty="0" smtClean="0">
                <a:sym typeface="Wingdings" pitchFamily="2" charset="2"/>
              </a:rPr>
              <a:t>Government Records </a:t>
            </a:r>
            <a:r>
              <a:rPr lang="en-US" dirty="0" smtClean="0">
                <a:sym typeface="Wingdings" pitchFamily="2" charset="2"/>
              </a:rPr>
              <a:t> protected by President Executive Order 13526: Classified National Security Information Memorandum</a:t>
            </a:r>
            <a:endParaRPr lang="en-US" dirty="0"/>
          </a:p>
        </p:txBody>
      </p:sp>
    </p:spTree>
    <p:extLst>
      <p:ext uri="{BB962C8B-B14F-4D97-AF65-F5344CB8AC3E}">
        <p14:creationId xmlns:p14="http://schemas.microsoft.com/office/powerpoint/2010/main" val="4848288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bg2">
                    <a:lumMod val="50000"/>
                  </a:schemeClr>
                </a:solidFill>
              </a:rPr>
              <a:t>Providing Access to Relevant Resources</a:t>
            </a:r>
            <a:endParaRPr lang="en-US" dirty="0">
              <a:solidFill>
                <a:schemeClr val="bg2">
                  <a:lumMod val="50000"/>
                </a:schemeClr>
              </a:solidFill>
            </a:endParaRPr>
          </a:p>
        </p:txBody>
      </p:sp>
      <p:sp>
        <p:nvSpPr>
          <p:cNvPr id="3" name="Content Placeholder 2"/>
          <p:cNvSpPr>
            <a:spLocks noGrp="1"/>
          </p:cNvSpPr>
          <p:nvPr>
            <p:ph sz="quarter" idx="1"/>
          </p:nvPr>
        </p:nvSpPr>
        <p:spPr/>
        <p:txBody>
          <a:bodyPr/>
          <a:lstStyle/>
          <a:p>
            <a:r>
              <a:rPr lang="en-US" dirty="0" smtClean="0"/>
              <a:t>Genealogists </a:t>
            </a:r>
            <a:r>
              <a:rPr lang="en-US" dirty="0" smtClean="0">
                <a:sym typeface="Wingdings" pitchFamily="2" charset="2"/>
              </a:rPr>
              <a:t> medical records; personnel records; student records.</a:t>
            </a:r>
          </a:p>
          <a:p>
            <a:endParaRPr lang="en-US" dirty="0">
              <a:sym typeface="Wingdings" pitchFamily="2" charset="2"/>
            </a:endParaRPr>
          </a:p>
          <a:p>
            <a:r>
              <a:rPr lang="en-US" dirty="0" smtClean="0">
                <a:sym typeface="Wingdings" pitchFamily="2" charset="2"/>
              </a:rPr>
              <a:t>Biographers  medical records; personnel records; student records.</a:t>
            </a:r>
          </a:p>
          <a:p>
            <a:endParaRPr lang="en-US" dirty="0">
              <a:sym typeface="Wingdings" pitchFamily="2" charset="2"/>
            </a:endParaRPr>
          </a:p>
          <a:p>
            <a:r>
              <a:rPr lang="en-US" dirty="0" smtClean="0">
                <a:sym typeface="Wingdings" pitchFamily="2" charset="2"/>
              </a:rPr>
              <a:t>Medical or Social Historians  medical records.</a:t>
            </a:r>
          </a:p>
          <a:p>
            <a:endParaRPr lang="en-US" dirty="0">
              <a:sym typeface="Wingdings" pitchFamily="2" charset="2"/>
            </a:endParaRPr>
          </a:p>
          <a:p>
            <a:r>
              <a:rPr lang="en-US" dirty="0" smtClean="0">
                <a:sym typeface="Wingdings" pitchFamily="2" charset="2"/>
              </a:rPr>
              <a:t>Corporate historians  institutional and corporate records; etc.</a:t>
            </a:r>
            <a:endParaRPr lang="en-US" dirty="0"/>
          </a:p>
        </p:txBody>
      </p:sp>
    </p:spTree>
    <p:extLst>
      <p:ext uri="{BB962C8B-B14F-4D97-AF65-F5344CB8AC3E}">
        <p14:creationId xmlns:p14="http://schemas.microsoft.com/office/powerpoint/2010/main" val="856516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4">
                    <a:lumMod val="50000"/>
                  </a:schemeClr>
                </a:solidFill>
              </a:rPr>
              <a:t>Following Access Policies</a:t>
            </a:r>
            <a:br>
              <a:rPr lang="en-US" dirty="0" smtClean="0">
                <a:solidFill>
                  <a:schemeClr val="accent4">
                    <a:lumMod val="50000"/>
                  </a:schemeClr>
                </a:solidFill>
              </a:rPr>
            </a:br>
            <a:r>
              <a:rPr lang="en-US" sz="2400" dirty="0" smtClean="0">
                <a:solidFill>
                  <a:schemeClr val="accent4">
                    <a:lumMod val="50000"/>
                  </a:schemeClr>
                </a:solidFill>
              </a:rPr>
              <a:t>(or developing your own!)</a:t>
            </a:r>
            <a:endParaRPr lang="en-US" sz="2400" dirty="0">
              <a:solidFill>
                <a:schemeClr val="accent4">
                  <a:lumMod val="50000"/>
                </a:schemeClr>
              </a:solidFill>
            </a:endParaRPr>
          </a:p>
        </p:txBody>
      </p:sp>
      <p:sp>
        <p:nvSpPr>
          <p:cNvPr id="3" name="Text Placeholder 2"/>
          <p:cNvSpPr>
            <a:spLocks noGrp="1"/>
          </p:cNvSpPr>
          <p:nvPr>
            <p:ph type="body" idx="1"/>
          </p:nvPr>
        </p:nvSpPr>
        <p:spPr/>
        <p:txBody>
          <a:bodyPr>
            <a:normAutofit/>
          </a:bodyPr>
          <a:lstStyle/>
          <a:p>
            <a:pPr algn="ctr"/>
            <a:r>
              <a:rPr lang="en-US" sz="4400" dirty="0" smtClean="0">
                <a:solidFill>
                  <a:schemeClr val="accent4">
                    <a:lumMod val="50000"/>
                  </a:schemeClr>
                </a:solidFill>
                <a:sym typeface="Wingdings 2"/>
              </a:rPr>
              <a:t></a:t>
            </a:r>
            <a:endParaRPr lang="en-US" sz="4400" dirty="0">
              <a:solidFill>
                <a:schemeClr val="accent4">
                  <a:lumMod val="50000"/>
                </a:schemeClr>
              </a:solidFill>
            </a:endParaRPr>
          </a:p>
        </p:txBody>
      </p:sp>
    </p:spTree>
    <p:extLst>
      <p:ext uri="{BB962C8B-B14F-4D97-AF65-F5344CB8AC3E}">
        <p14:creationId xmlns:p14="http://schemas.microsoft.com/office/powerpoint/2010/main" val="3644773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solidFill>
                  <a:schemeClr val="bg2">
                    <a:lumMod val="50000"/>
                  </a:schemeClr>
                </a:solidFill>
              </a:rPr>
              <a:t>What Do You Need to Know?</a:t>
            </a:r>
            <a:endParaRPr lang="en-US" sz="3600" dirty="0">
              <a:solidFill>
                <a:schemeClr val="bg2">
                  <a:lumMod val="50000"/>
                </a:schemeClr>
              </a:solidFill>
            </a:endParaRPr>
          </a:p>
        </p:txBody>
      </p:sp>
      <p:sp>
        <p:nvSpPr>
          <p:cNvPr id="3" name="Content Placeholder 2"/>
          <p:cNvSpPr>
            <a:spLocks noGrp="1"/>
          </p:cNvSpPr>
          <p:nvPr>
            <p:ph sz="quarter" idx="1"/>
          </p:nvPr>
        </p:nvSpPr>
        <p:spPr/>
        <p:txBody>
          <a:bodyPr>
            <a:normAutofit fontScale="92500" lnSpcReduction="20000"/>
          </a:bodyPr>
          <a:lstStyle/>
          <a:p>
            <a:endParaRPr lang="en-US" dirty="0" smtClean="0"/>
          </a:p>
          <a:p>
            <a:r>
              <a:rPr lang="en-US" dirty="0" smtClean="0"/>
              <a:t>Consult access policy and policy-development documentation</a:t>
            </a:r>
          </a:p>
          <a:p>
            <a:pPr marL="0" indent="0">
              <a:buNone/>
            </a:pPr>
            <a:endParaRPr lang="en-US" dirty="0"/>
          </a:p>
          <a:p>
            <a:r>
              <a:rPr lang="en-US" dirty="0" smtClean="0"/>
              <a:t>Legal Counsel </a:t>
            </a:r>
            <a:r>
              <a:rPr lang="en-US" dirty="0" smtClean="0">
                <a:sym typeface="Wingdings" pitchFamily="2" charset="2"/>
              </a:rPr>
              <a:t> federal and state laws</a:t>
            </a:r>
            <a:endParaRPr lang="en-US" dirty="0" smtClean="0"/>
          </a:p>
          <a:p>
            <a:pPr marL="0" indent="0">
              <a:buNone/>
            </a:pPr>
            <a:endParaRPr lang="en-US" dirty="0"/>
          </a:p>
          <a:p>
            <a:r>
              <a:rPr lang="en-US" dirty="0" smtClean="0"/>
              <a:t>Records Manager </a:t>
            </a:r>
            <a:r>
              <a:rPr lang="en-US" dirty="0" smtClean="0">
                <a:sym typeface="Wingdings" pitchFamily="2" charset="2"/>
              </a:rPr>
              <a:t> institutional restrictions</a:t>
            </a:r>
            <a:endParaRPr lang="en-US" dirty="0" smtClean="0"/>
          </a:p>
          <a:p>
            <a:pPr marL="0" indent="0">
              <a:buNone/>
            </a:pPr>
            <a:endParaRPr lang="en-US" dirty="0"/>
          </a:p>
          <a:p>
            <a:r>
              <a:rPr lang="en-US" dirty="0" smtClean="0"/>
              <a:t>Acquisitions Archivist </a:t>
            </a:r>
            <a:r>
              <a:rPr lang="en-US" dirty="0" smtClean="0">
                <a:sym typeface="Wingdings" pitchFamily="2" charset="2"/>
              </a:rPr>
              <a:t> donor agreements</a:t>
            </a:r>
          </a:p>
          <a:p>
            <a:endParaRPr lang="en-US" dirty="0">
              <a:sym typeface="Wingdings" pitchFamily="2" charset="2"/>
            </a:endParaRPr>
          </a:p>
          <a:p>
            <a:r>
              <a:rPr lang="en-US" dirty="0" smtClean="0">
                <a:sym typeface="Wingdings" pitchFamily="2" charset="2"/>
              </a:rPr>
              <a:t>National Archives and Records Administration’s “Frequently Asked Questions on Identifying and Handling Classified Records in Private Papers”.</a:t>
            </a:r>
          </a:p>
        </p:txBody>
      </p:sp>
    </p:spTree>
    <p:extLst>
      <p:ext uri="{BB962C8B-B14F-4D97-AF65-F5344CB8AC3E}">
        <p14:creationId xmlns:p14="http://schemas.microsoft.com/office/powerpoint/2010/main" val="2494923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bg2">
                    <a:lumMod val="50000"/>
                  </a:schemeClr>
                </a:solidFill>
              </a:rPr>
              <a:t>The Center for the History of Medicine’s Access Restrictions Policy</a:t>
            </a:r>
            <a:endParaRPr lang="en-US" dirty="0">
              <a:solidFill>
                <a:schemeClr val="bg2">
                  <a:lumMod val="50000"/>
                </a:schemeClr>
              </a:solidFill>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168043837"/>
              </p:ext>
            </p:extLst>
          </p:nvPr>
        </p:nvGraphicFramePr>
        <p:xfrm>
          <a:off x="914400" y="1447800"/>
          <a:ext cx="7772400" cy="5212080"/>
        </p:xfrm>
        <a:graphic>
          <a:graphicData uri="http://schemas.openxmlformats.org/drawingml/2006/table">
            <a:tbl>
              <a:tblPr firstRow="1" bandRow="1">
                <a:tableStyleId>{7DF18680-E054-41AD-8BC1-D1AEF772440D}</a:tableStyleId>
              </a:tblPr>
              <a:tblGrid>
                <a:gridCol w="2590800"/>
                <a:gridCol w="2590800"/>
                <a:gridCol w="2590800"/>
              </a:tblGrid>
              <a:tr h="370840">
                <a:tc>
                  <a:txBody>
                    <a:bodyPr/>
                    <a:lstStyle/>
                    <a:p>
                      <a:r>
                        <a:rPr lang="en-US" dirty="0" smtClean="0"/>
                        <a:t>Record Type</a:t>
                      </a:r>
                      <a:endParaRPr lang="en-US" dirty="0"/>
                    </a:p>
                  </a:txBody>
                  <a:tcPr/>
                </a:tc>
                <a:tc>
                  <a:txBody>
                    <a:bodyPr/>
                    <a:lstStyle/>
                    <a:p>
                      <a:r>
                        <a:rPr lang="en-US" dirty="0" smtClean="0"/>
                        <a:t>Restricted Period (from date of creation)</a:t>
                      </a:r>
                      <a:endParaRPr lang="en-US" dirty="0"/>
                    </a:p>
                  </a:txBody>
                  <a:tcPr/>
                </a:tc>
                <a:tc>
                  <a:txBody>
                    <a:bodyPr/>
                    <a:lstStyle/>
                    <a:p>
                      <a:r>
                        <a:rPr lang="en-US" dirty="0" smtClean="0"/>
                        <a:t>Comments</a:t>
                      </a:r>
                      <a:endParaRPr lang="en-US" dirty="0"/>
                    </a:p>
                  </a:txBody>
                  <a:tcPr/>
                </a:tc>
              </a:tr>
              <a:tr h="370840">
                <a:tc>
                  <a:txBody>
                    <a:bodyPr/>
                    <a:lstStyle/>
                    <a:p>
                      <a:r>
                        <a:rPr lang="en-US" dirty="0" smtClean="0"/>
                        <a:t>Harvard</a:t>
                      </a:r>
                      <a:r>
                        <a:rPr lang="en-US" baseline="0" dirty="0" smtClean="0"/>
                        <a:t> University records</a:t>
                      </a:r>
                      <a:endParaRPr lang="en-US" dirty="0"/>
                    </a:p>
                  </a:txBody>
                  <a:tcPr/>
                </a:tc>
                <a:tc>
                  <a:txBody>
                    <a:bodyPr/>
                    <a:lstStyle/>
                    <a:p>
                      <a:r>
                        <a:rPr lang="en-US" dirty="0" smtClean="0"/>
                        <a:t>50 years</a:t>
                      </a:r>
                    </a:p>
                  </a:txBody>
                  <a:tcPr/>
                </a:tc>
                <a:tc>
                  <a:txBody>
                    <a:bodyPr/>
                    <a:lstStyle/>
                    <a:p>
                      <a:r>
                        <a:rPr lang="en-US" dirty="0" smtClean="0"/>
                        <a:t>Sometimes</a:t>
                      </a:r>
                      <a:r>
                        <a:rPr lang="en-US" baseline="0" dirty="0" smtClean="0"/>
                        <a:t> extended to corporate records of partner hospitals.</a:t>
                      </a:r>
                      <a:endParaRPr lang="en-US" dirty="0"/>
                    </a:p>
                  </a:txBody>
                  <a:tcPr/>
                </a:tc>
              </a:tr>
              <a:tr h="370840">
                <a:tc>
                  <a:txBody>
                    <a:bodyPr/>
                    <a:lstStyle/>
                    <a:p>
                      <a:r>
                        <a:rPr lang="en-US" dirty="0" smtClean="0"/>
                        <a:t>Harvard University Personnel records and all non-Harvard HR records</a:t>
                      </a:r>
                      <a:endParaRPr lang="en-US" dirty="0"/>
                    </a:p>
                  </a:txBody>
                  <a:tcPr/>
                </a:tc>
                <a:tc>
                  <a:txBody>
                    <a:bodyPr/>
                    <a:lstStyle/>
                    <a:p>
                      <a:r>
                        <a:rPr lang="en-US" dirty="0" smtClean="0"/>
                        <a:t>80 years</a:t>
                      </a:r>
                      <a:endParaRPr lang="en-US" dirty="0"/>
                    </a:p>
                  </a:txBody>
                  <a:tcPr/>
                </a:tc>
                <a:tc>
                  <a:txBody>
                    <a:bodyPr/>
                    <a:lstStyle/>
                    <a:p>
                      <a:r>
                        <a:rPr lang="en-US" dirty="0" smtClean="0"/>
                        <a:t>Not</a:t>
                      </a:r>
                      <a:r>
                        <a:rPr lang="en-US" baseline="0" dirty="0" smtClean="0"/>
                        <a:t> including curricula vitae or cover-letters.</a:t>
                      </a:r>
                      <a:endParaRPr lang="en-US" dirty="0"/>
                    </a:p>
                  </a:txBody>
                  <a:tcPr/>
                </a:tc>
              </a:tr>
              <a:tr h="370840">
                <a:tc>
                  <a:txBody>
                    <a:bodyPr/>
                    <a:lstStyle/>
                    <a:p>
                      <a:r>
                        <a:rPr lang="en-US" dirty="0" smtClean="0"/>
                        <a:t>Health</a:t>
                      </a:r>
                      <a:r>
                        <a:rPr lang="en-US" baseline="0" dirty="0" smtClean="0"/>
                        <a:t> information equivalent to PHI</a:t>
                      </a:r>
                      <a:endParaRPr lang="en-US" dirty="0"/>
                    </a:p>
                  </a:txBody>
                  <a:tcPr/>
                </a:tc>
                <a:tc>
                  <a:txBody>
                    <a:bodyPr/>
                    <a:lstStyle/>
                    <a:p>
                      <a:r>
                        <a:rPr lang="en-US" dirty="0" smtClean="0"/>
                        <a:t>80 years</a:t>
                      </a:r>
                      <a:endParaRPr lang="en-US" dirty="0"/>
                    </a:p>
                  </a:txBody>
                  <a:tcPr/>
                </a:tc>
                <a:tc>
                  <a:txBody>
                    <a:bodyPr/>
                    <a:lstStyle/>
                    <a:p>
                      <a:r>
                        <a:rPr lang="en-US" dirty="0" smtClean="0"/>
                        <a:t>Not a HIPAA covered entity.</a:t>
                      </a:r>
                      <a:endParaRPr lang="en-US" dirty="0"/>
                    </a:p>
                  </a:txBody>
                  <a:tcPr/>
                </a:tc>
              </a:tr>
              <a:tr h="370840">
                <a:tc>
                  <a:txBody>
                    <a:bodyPr/>
                    <a:lstStyle/>
                    <a:p>
                      <a:r>
                        <a:rPr lang="en-US" dirty="0" smtClean="0"/>
                        <a:t>Student Records</a:t>
                      </a:r>
                      <a:endParaRPr lang="en-US" dirty="0"/>
                    </a:p>
                  </a:txBody>
                  <a:tcPr/>
                </a:tc>
                <a:tc>
                  <a:txBody>
                    <a:bodyPr/>
                    <a:lstStyle/>
                    <a:p>
                      <a:r>
                        <a:rPr lang="en-US" dirty="0" smtClean="0"/>
                        <a:t>80 years</a:t>
                      </a:r>
                      <a:endParaRPr lang="en-US" dirty="0"/>
                    </a:p>
                  </a:txBody>
                  <a:tcPr/>
                </a:tc>
                <a:tc>
                  <a:txBody>
                    <a:bodyPr/>
                    <a:lstStyle/>
                    <a:p>
                      <a:r>
                        <a:rPr lang="en-US" dirty="0" smtClean="0"/>
                        <a:t>Not including directory information.</a:t>
                      </a:r>
                      <a:endParaRPr lang="en-US" dirty="0"/>
                    </a:p>
                  </a:txBody>
                  <a:tcPr/>
                </a:tc>
              </a:tr>
              <a:tr h="370840">
                <a:tc>
                  <a:txBody>
                    <a:bodyPr/>
                    <a:lstStyle/>
                    <a:p>
                      <a:r>
                        <a:rPr lang="en-US" dirty="0" smtClean="0"/>
                        <a:t>Critical mass of personally-identifying information</a:t>
                      </a:r>
                      <a:endParaRPr lang="en-US" dirty="0"/>
                    </a:p>
                  </a:txBody>
                  <a:tcPr/>
                </a:tc>
                <a:tc>
                  <a:txBody>
                    <a:bodyPr/>
                    <a:lstStyle/>
                    <a:p>
                      <a:r>
                        <a:rPr lang="en-US" dirty="0" smtClean="0"/>
                        <a:t>80 years</a:t>
                      </a:r>
                      <a:endParaRPr lang="en-US" dirty="0"/>
                    </a:p>
                  </a:txBody>
                  <a:tcPr/>
                </a:tc>
                <a:tc>
                  <a:txBody>
                    <a:bodyPr/>
                    <a:lstStyle/>
                    <a:p>
                      <a:r>
                        <a:rPr lang="en-US" dirty="0" smtClean="0"/>
                        <a:t>We</a:t>
                      </a:r>
                      <a:r>
                        <a:rPr lang="en-US" baseline="0" dirty="0" smtClean="0"/>
                        <a:t> only restrict if there is a combination of information  that can lead to identity theft (e.g. ssn, home address, and credit card number).</a:t>
                      </a:r>
                      <a:endParaRPr lang="en-US" dirty="0"/>
                    </a:p>
                  </a:txBody>
                  <a:tcPr/>
                </a:tc>
              </a:tr>
            </a:tbl>
          </a:graphicData>
        </a:graphic>
      </p:graphicFrame>
    </p:spTree>
    <p:extLst>
      <p:ext uri="{BB962C8B-B14F-4D97-AF65-F5344CB8AC3E}">
        <p14:creationId xmlns:p14="http://schemas.microsoft.com/office/powerpoint/2010/main" val="2312594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4">
                    <a:lumMod val="50000"/>
                  </a:schemeClr>
                </a:solidFill>
              </a:rPr>
              <a:t>Decision-Making While Processing</a:t>
            </a:r>
            <a:endParaRPr lang="en-US" dirty="0">
              <a:solidFill>
                <a:schemeClr val="accent4">
                  <a:lumMod val="50000"/>
                </a:schemeClr>
              </a:solidFill>
            </a:endParaRPr>
          </a:p>
        </p:txBody>
      </p:sp>
      <p:sp>
        <p:nvSpPr>
          <p:cNvPr id="3" name="Text Placeholder 2"/>
          <p:cNvSpPr>
            <a:spLocks noGrp="1"/>
          </p:cNvSpPr>
          <p:nvPr>
            <p:ph type="body" idx="1"/>
          </p:nvPr>
        </p:nvSpPr>
        <p:spPr/>
        <p:txBody>
          <a:bodyPr>
            <a:normAutofit/>
          </a:bodyPr>
          <a:lstStyle/>
          <a:p>
            <a:pPr algn="ctr"/>
            <a:r>
              <a:rPr lang="en-US" sz="4400" dirty="0" smtClean="0">
                <a:solidFill>
                  <a:schemeClr val="accent4">
                    <a:lumMod val="50000"/>
                  </a:schemeClr>
                </a:solidFill>
                <a:sym typeface="Wingdings 2"/>
              </a:rPr>
              <a:t></a:t>
            </a:r>
            <a:endParaRPr lang="en-US" sz="4400" dirty="0">
              <a:solidFill>
                <a:schemeClr val="accent4">
                  <a:lumMod val="50000"/>
                </a:schemeClr>
              </a:solidFill>
            </a:endParaRPr>
          </a:p>
        </p:txBody>
      </p:sp>
    </p:spTree>
    <p:extLst>
      <p:ext uri="{BB962C8B-B14F-4D97-AF65-F5344CB8AC3E}">
        <p14:creationId xmlns:p14="http://schemas.microsoft.com/office/powerpoint/2010/main" val="509887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bg2">
                    <a:lumMod val="50000"/>
                  </a:schemeClr>
                </a:solidFill>
              </a:rPr>
              <a:t>Ideas for Balancing Time and Resources</a:t>
            </a:r>
            <a:endParaRPr lang="en-US" dirty="0">
              <a:solidFill>
                <a:schemeClr val="bg2">
                  <a:lumMod val="50000"/>
                </a:schemeClr>
              </a:solidFill>
            </a:endParaRPr>
          </a:p>
        </p:txBody>
      </p:sp>
      <p:sp>
        <p:nvSpPr>
          <p:cNvPr id="3" name="Content Placeholder 2"/>
          <p:cNvSpPr>
            <a:spLocks noGrp="1"/>
          </p:cNvSpPr>
          <p:nvPr>
            <p:ph sz="quarter" idx="1"/>
          </p:nvPr>
        </p:nvSpPr>
        <p:spPr/>
        <p:txBody>
          <a:bodyPr/>
          <a:lstStyle/>
          <a:p>
            <a:endParaRPr lang="en-US" dirty="0" smtClean="0"/>
          </a:p>
          <a:p>
            <a:r>
              <a:rPr lang="en-US" dirty="0" smtClean="0"/>
              <a:t>Be aware of legal and institutional obligations.</a:t>
            </a:r>
          </a:p>
          <a:p>
            <a:pPr marL="0" indent="0">
              <a:buNone/>
            </a:pPr>
            <a:endParaRPr lang="en-US" dirty="0" smtClean="0"/>
          </a:p>
          <a:p>
            <a:r>
              <a:rPr lang="en-US" dirty="0" smtClean="0"/>
              <a:t>Sample papers for sensitive information.</a:t>
            </a:r>
          </a:p>
          <a:p>
            <a:pPr lvl="1"/>
            <a:r>
              <a:rPr lang="en-US" dirty="0" smtClean="0"/>
              <a:t>Missed papers can be covered by researcher release form.</a:t>
            </a:r>
          </a:p>
          <a:p>
            <a:pPr marL="0" indent="0">
              <a:buNone/>
            </a:pPr>
            <a:endParaRPr lang="en-US" dirty="0" smtClean="0"/>
          </a:p>
          <a:p>
            <a:r>
              <a:rPr lang="en-US" dirty="0" smtClean="0"/>
              <a:t>Be aware of record types.</a:t>
            </a:r>
          </a:p>
          <a:p>
            <a:pPr lvl="1"/>
            <a:r>
              <a:rPr lang="en-US" dirty="0" smtClean="0"/>
              <a:t>i.e. Personnel files, patient files, publications, correspondence, research data.</a:t>
            </a:r>
          </a:p>
        </p:txBody>
      </p:sp>
    </p:spTree>
    <p:extLst>
      <p:ext uri="{BB962C8B-B14F-4D97-AF65-F5344CB8AC3E}">
        <p14:creationId xmlns:p14="http://schemas.microsoft.com/office/powerpoint/2010/main" val="6267232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chemeClr val="bg2">
                    <a:lumMod val="50000"/>
                  </a:schemeClr>
                </a:solidFill>
              </a:rPr>
              <a:t>Ideas for Increasing Access</a:t>
            </a:r>
            <a:endParaRPr lang="en-US" dirty="0">
              <a:solidFill>
                <a:schemeClr val="bg2">
                  <a:lumMod val="50000"/>
                </a:schemeClr>
              </a:solidFill>
            </a:endParaRPr>
          </a:p>
        </p:txBody>
      </p:sp>
      <p:sp>
        <p:nvSpPr>
          <p:cNvPr id="3" name="Content Placeholder 2"/>
          <p:cNvSpPr>
            <a:spLocks noGrp="1"/>
          </p:cNvSpPr>
          <p:nvPr>
            <p:ph sz="quarter" idx="1"/>
          </p:nvPr>
        </p:nvSpPr>
        <p:spPr/>
        <p:txBody>
          <a:bodyPr/>
          <a:lstStyle/>
          <a:p>
            <a:endParaRPr lang="en-US" dirty="0" smtClean="0"/>
          </a:p>
          <a:p>
            <a:r>
              <a:rPr lang="en-US" dirty="0" smtClean="0"/>
              <a:t>Separating restricted papers from original folder.</a:t>
            </a:r>
          </a:p>
          <a:p>
            <a:pPr lvl="1"/>
            <a:r>
              <a:rPr lang="en-US" dirty="0" smtClean="0"/>
              <a:t>Finding aid example:</a:t>
            </a:r>
          </a:p>
          <a:p>
            <a:pPr marL="0" indent="0">
              <a:buNone/>
            </a:pPr>
            <a:endParaRPr lang="en-US" dirty="0" smtClean="0"/>
          </a:p>
          <a:p>
            <a:endParaRPr lang="en-US" dirty="0" smtClean="0"/>
          </a:p>
          <a:p>
            <a:endParaRPr lang="en-US" dirty="0"/>
          </a:p>
          <a:p>
            <a:r>
              <a:rPr lang="en-US" dirty="0" smtClean="0"/>
              <a:t>Redacting restricted information.</a:t>
            </a:r>
          </a:p>
          <a:p>
            <a:pPr marL="0" indent="0">
              <a:buNone/>
            </a:pPr>
            <a:endParaRPr lang="en-US" dirty="0" smtClean="0"/>
          </a:p>
          <a:p>
            <a:r>
              <a:rPr lang="en-US" dirty="0" smtClean="0"/>
              <a:t>Flagging social security numbers.</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20966" y="2971800"/>
            <a:ext cx="6702863" cy="1042668"/>
          </a:xfrm>
          <a:prstGeom prst="rect">
            <a:avLst/>
          </a:prstGeom>
          <a:ln>
            <a:solidFill>
              <a:schemeClr val="accent5">
                <a:lumMod val="60000"/>
                <a:lumOff val="40000"/>
              </a:schemeClr>
            </a:solidFill>
          </a:ln>
          <a:effectLst>
            <a:outerShdw blurRad="190500" algn="tl" rotWithShape="0">
              <a:srgbClr val="000000">
                <a:alpha val="70000"/>
              </a:srgbClr>
            </a:outerShdw>
          </a:effectLst>
        </p:spPr>
      </p:pic>
    </p:spTree>
    <p:extLst>
      <p:ext uri="{BB962C8B-B14F-4D97-AF65-F5344CB8AC3E}">
        <p14:creationId xmlns:p14="http://schemas.microsoft.com/office/powerpoint/2010/main" val="31830754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1028</TotalTime>
  <Words>2620</Words>
  <Application>Microsoft Office PowerPoint</Application>
  <PresentationFormat>On-screen Show (4:3)</PresentationFormat>
  <Paragraphs>208</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Equity</vt:lpstr>
      <vt:lpstr>Balancing Privacy and Access While Processing Collections with Multiple Privacy and Confidentiality Concerns</vt:lpstr>
      <vt:lpstr>Protecting Confidential Information</vt:lpstr>
      <vt:lpstr>Providing Access to Relevant Resources</vt:lpstr>
      <vt:lpstr>Following Access Policies (or developing your own!)</vt:lpstr>
      <vt:lpstr>What Do You Need to Know?</vt:lpstr>
      <vt:lpstr>The Center for the History of Medicine’s Access Restrictions Policy</vt:lpstr>
      <vt:lpstr>Decision-Making While Processing</vt:lpstr>
      <vt:lpstr>Ideas for Balancing Time and Resources</vt:lpstr>
      <vt:lpstr>Ideas for Increasing Access</vt:lpstr>
      <vt:lpstr>Providing Access and Making the Research Process Easier</vt:lpstr>
      <vt:lpstr>Consistency and Documentation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Balancing Privacy and Access:</dc:title>
  <dc:creator>LaFountain, Amber Melodye Marguerite</dc:creator>
  <cp:lastModifiedBy>LaFountain, Amber Melodye Marguerite</cp:lastModifiedBy>
  <cp:revision>87</cp:revision>
  <cp:lastPrinted>2014-03-14T21:29:48Z</cp:lastPrinted>
  <dcterms:created xsi:type="dcterms:W3CDTF">2014-03-10T14:40:55Z</dcterms:created>
  <dcterms:modified xsi:type="dcterms:W3CDTF">2014-03-28T13:52:31Z</dcterms:modified>
</cp:coreProperties>
</file>